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5" r:id="rId1"/>
    <p:sldMasterId id="2147483759" r:id="rId2"/>
    <p:sldMasterId id="2147483795" r:id="rId3"/>
  </p:sldMasterIdLst>
  <p:notesMasterIdLst>
    <p:notesMasterId r:id="rId16"/>
  </p:notesMasterIdLst>
  <p:handoutMasterIdLst>
    <p:handoutMasterId r:id="rId17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906000" cy="6858000" type="A4"/>
  <p:notesSz cx="7105650" cy="102393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86477" autoAdjust="0"/>
  </p:normalViewPr>
  <p:slideViewPr>
    <p:cSldViewPr>
      <p:cViewPr varScale="1">
        <p:scale>
          <a:sx n="76" d="100"/>
          <a:sy n="76" d="100"/>
        </p:scale>
        <p:origin x="1056" y="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9115" cy="511561"/>
          </a:xfrm>
          <a:prstGeom prst="rect">
            <a:avLst/>
          </a:prstGeom>
        </p:spPr>
        <p:txBody>
          <a:bodyPr vert="horz" lIns="94374" tIns="47187" rIns="94374" bIns="4718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4891" y="1"/>
            <a:ext cx="3079115" cy="511561"/>
          </a:xfrm>
          <a:prstGeom prst="rect">
            <a:avLst/>
          </a:prstGeom>
        </p:spPr>
        <p:txBody>
          <a:bodyPr vert="horz" lIns="94374" tIns="47187" rIns="94374" bIns="47187" rtlCol="0"/>
          <a:lstStyle>
            <a:lvl1pPr algn="r">
              <a:defRPr sz="1200"/>
            </a:lvl1pPr>
          </a:lstStyle>
          <a:p>
            <a:fld id="{EA04815A-39D4-4349-B7DB-F4FA7024A56E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6182"/>
            <a:ext cx="3079115" cy="511560"/>
          </a:xfrm>
          <a:prstGeom prst="rect">
            <a:avLst/>
          </a:prstGeom>
        </p:spPr>
        <p:txBody>
          <a:bodyPr vert="horz" lIns="94374" tIns="47187" rIns="94374" bIns="4718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4891" y="9726182"/>
            <a:ext cx="3079115" cy="511560"/>
          </a:xfrm>
          <a:prstGeom prst="rect">
            <a:avLst/>
          </a:prstGeom>
        </p:spPr>
        <p:txBody>
          <a:bodyPr vert="horz" lIns="94374" tIns="47187" rIns="94374" bIns="47187" rtlCol="0" anchor="b"/>
          <a:lstStyle>
            <a:lvl1pPr algn="r">
              <a:defRPr sz="1200"/>
            </a:lvl1pPr>
          </a:lstStyle>
          <a:p>
            <a:fld id="{E5915665-2098-4AA5-BFD3-4DA867D49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504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body"/>
          </p:nvPr>
        </p:nvSpPr>
        <p:spPr>
          <a:xfrm>
            <a:off x="783300" y="5686884"/>
            <a:ext cx="6266027" cy="5387363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100">
                <a:latin typeface="Arial"/>
              </a:rPr>
              <a:t>Для правки формата примечаний щёлкните мышью</a:t>
            </a:r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99149" cy="59823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>
                <a:latin typeface="Times New Roman"/>
              </a:rPr>
              <a:t>&lt;заголовок&gt;</a:t>
            </a:r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dt"/>
          </p:nvPr>
        </p:nvSpPr>
        <p:spPr>
          <a:xfrm>
            <a:off x="4433478" y="0"/>
            <a:ext cx="3399149" cy="598238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>
                <a:latin typeface="Times New Roman"/>
              </a:rPr>
              <a:t>&lt;дата/время&gt;</a:t>
            </a:r>
            <a:endParaRPr/>
          </a:p>
        </p:txBody>
      </p:sp>
      <p:sp>
        <p:nvSpPr>
          <p:cNvPr id="129" name="PlaceHolder 4"/>
          <p:cNvSpPr>
            <a:spLocks noGrp="1"/>
          </p:cNvSpPr>
          <p:nvPr>
            <p:ph type="ftr"/>
          </p:nvPr>
        </p:nvSpPr>
        <p:spPr>
          <a:xfrm>
            <a:off x="0" y="11374172"/>
            <a:ext cx="3399149" cy="598238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>
                <a:latin typeface="Times New Roman"/>
              </a:rPr>
              <a:t>&lt;нижний колонтитул&gt;</a:t>
            </a:r>
            <a:endParaRPr/>
          </a:p>
        </p:txBody>
      </p:sp>
      <p:sp>
        <p:nvSpPr>
          <p:cNvPr id="130" name="PlaceHolder 5"/>
          <p:cNvSpPr>
            <a:spLocks noGrp="1"/>
          </p:cNvSpPr>
          <p:nvPr>
            <p:ph type="sldNum"/>
          </p:nvPr>
        </p:nvSpPr>
        <p:spPr>
          <a:xfrm>
            <a:off x="4433478" y="11374172"/>
            <a:ext cx="3399149" cy="598238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B7A5C9C-E423-408E-B112-573B27E5ECD3}" type="slidenum">
              <a:rPr lang="ru-RU" sz="1400">
                <a:latin typeface="Times New Roman"/>
              </a:rPr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84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81050" y="768350"/>
            <a:ext cx="55435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B7A5C9C-E423-408E-B112-573B27E5ECD3}" type="slidenum">
              <a:rPr lang="ru-RU" sz="1400">
                <a:latin typeface="Times New Roman"/>
              </a:rPr>
              <a:pPr algn="r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body"/>
          </p:nvPr>
        </p:nvSpPr>
        <p:spPr>
          <a:xfrm>
            <a:off x="710566" y="4927800"/>
            <a:ext cx="5683774" cy="4030847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5" name="CustomShape 2"/>
          <p:cNvSpPr/>
          <p:nvPr/>
        </p:nvSpPr>
        <p:spPr>
          <a:xfrm>
            <a:off x="4025043" y="9725794"/>
            <a:ext cx="3078369" cy="512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888" tIns="46444" rIns="92888" bIns="46444" anchor="b"/>
          <a:lstStyle/>
          <a:p>
            <a:pPr algn="r">
              <a:lnSpc>
                <a:spcPct val="100000"/>
              </a:lnSpc>
            </a:pPr>
            <a:fld id="{361B9200-C713-4A55-8BB2-DCFE82D24D46}" type="slidenum">
              <a:rPr lang="ru-RU" sz="1200">
                <a:solidFill>
                  <a:srgbClr val="FFFFFF"/>
                </a:solidFill>
              </a:rPr>
              <a:pPr algn="r">
                <a:lnSpc>
                  <a:spcPct val="100000"/>
                </a:lnSpc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02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715" y="1406048"/>
            <a:ext cx="668654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700" y="3905864"/>
            <a:ext cx="668655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2DBB-ACAF-44B8-92B0-11D2D81277B3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42271" y="1554480"/>
            <a:ext cx="4574167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355-FE8C-4319-AEAA-177477E9C050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9002" y="1554480"/>
            <a:ext cx="2248662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44468" y="1554480"/>
            <a:ext cx="4576572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0B90-DDF2-42F6-8146-5C5C20AAC0FD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13FD-3395-4121-B0FC-EF2455774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710" y="1406040"/>
            <a:ext cx="668654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700" y="3905864"/>
            <a:ext cx="668655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2DBB-ACAF-44B8-92B0-11D2D81277B3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744468" y="1545336"/>
            <a:ext cx="4576572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9948E8-D66E-4B79-AB42-A710227649D6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002" y="1472184"/>
            <a:ext cx="668655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9002" y="3886200"/>
            <a:ext cx="668655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B4A5-83C2-40AB-851E-9C7C0F47628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7" y="609600"/>
            <a:ext cx="3917687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0916" y="1915859"/>
            <a:ext cx="3950880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160" y="1915881"/>
            <a:ext cx="3942587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B4A5-83C2-40AB-851E-9C7C0F47628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534924" y="6356370"/>
            <a:ext cx="5527548" cy="365125"/>
          </a:xfrm>
        </p:spPr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5" y="609620"/>
            <a:ext cx="3917045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578" y="1916113"/>
            <a:ext cx="3941763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578" y="2860696"/>
            <a:ext cx="3941763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7012" y="1916113"/>
            <a:ext cx="3965839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7019" y="2860676"/>
            <a:ext cx="3955521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B4A5-83C2-40AB-851E-9C7C0F47628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534924" y="6356370"/>
            <a:ext cx="5527548" cy="365125"/>
          </a:xfrm>
        </p:spPr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59700" y="1551544"/>
            <a:ext cx="1981200" cy="365125"/>
          </a:xfrm>
        </p:spPr>
        <p:txBody>
          <a:bodyPr/>
          <a:lstStyle/>
          <a:p>
            <a:fld id="{BCA935AB-7D8C-42E8-9663-DE05755A2BA2}" type="datetime1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A3F0-5520-4A23-BFAC-8610E3DCF093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3572" y="1920896"/>
            <a:ext cx="3958962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33" y="606425"/>
            <a:ext cx="3931444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6584" y="1920895"/>
            <a:ext cx="3931444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B4A5-83C2-40AB-851E-9C7C0F47628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34924" y="6356370"/>
            <a:ext cx="5527548" cy="365125"/>
          </a:xfrm>
        </p:spPr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744468" y="1545336"/>
            <a:ext cx="4576572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9948E8-D66E-4B79-AB42-A710227649D6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5" y="600094"/>
            <a:ext cx="2247767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10862" y="1651006"/>
            <a:ext cx="6096661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0850" y="614383"/>
            <a:ext cx="4053550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B4A5-83C2-40AB-851E-9C7C0F47628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34924" y="6356370"/>
            <a:ext cx="5527548" cy="365125"/>
          </a:xfrm>
        </p:spPr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42271" y="1554480"/>
            <a:ext cx="4574167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355-FE8C-4319-AEAA-177477E9C050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9002" y="1554480"/>
            <a:ext cx="2248662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44468" y="1554480"/>
            <a:ext cx="4576572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0B90-DDF2-42F6-8146-5C5C20AAC0FD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13FD-3395-4121-B0FC-EF2455774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701" y="1406021"/>
            <a:ext cx="668654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700" y="3905864"/>
            <a:ext cx="668655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744468" y="1545336"/>
            <a:ext cx="4576572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002" y="1472184"/>
            <a:ext cx="668655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9002" y="3886200"/>
            <a:ext cx="668655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5" y="609600"/>
            <a:ext cx="391768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0914" y="1915859"/>
            <a:ext cx="3950880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151" y="1915881"/>
            <a:ext cx="3942587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534924" y="6356351"/>
            <a:ext cx="5527548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4" y="609601"/>
            <a:ext cx="3917045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576" y="1916113"/>
            <a:ext cx="3941763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575" y="2860677"/>
            <a:ext cx="3941763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7011" y="1916113"/>
            <a:ext cx="396584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7011" y="2860676"/>
            <a:ext cx="3955521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534924" y="6356351"/>
            <a:ext cx="5527548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59700" y="1551544"/>
            <a:ext cx="1981200" cy="365125"/>
          </a:xfrm>
        </p:spPr>
        <p:txBody>
          <a:bodyPr/>
          <a:lstStyle/>
          <a:p>
            <a:fld id="{B8CDBF60-6CC3-4B74-A60D-3486985E4346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002" y="1472184"/>
            <a:ext cx="668655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9002" y="3886200"/>
            <a:ext cx="668655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B4A5-83C2-40AB-851E-9C7C0F47628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3572" y="1920877"/>
            <a:ext cx="3958960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4" y="606425"/>
            <a:ext cx="3931444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6575" y="1920876"/>
            <a:ext cx="3931444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34924" y="6356351"/>
            <a:ext cx="5527548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4" y="600075"/>
            <a:ext cx="2247767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10851" y="1651000"/>
            <a:ext cx="6096661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0850" y="614364"/>
            <a:ext cx="4053550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34924" y="6356351"/>
            <a:ext cx="5527548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42267" y="1554480"/>
            <a:ext cx="4574167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9002" y="1554480"/>
            <a:ext cx="2248662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44468" y="1554480"/>
            <a:ext cx="4576572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8" y="609600"/>
            <a:ext cx="3917687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0916" y="1915859"/>
            <a:ext cx="3950880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161" y="1915881"/>
            <a:ext cx="3942587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B4A5-83C2-40AB-851E-9C7C0F47628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534924" y="6356378"/>
            <a:ext cx="5527548" cy="365125"/>
          </a:xfrm>
        </p:spPr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5" y="609628"/>
            <a:ext cx="3917045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578" y="1916113"/>
            <a:ext cx="3941763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578" y="2860704"/>
            <a:ext cx="3941763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7021" y="1916113"/>
            <a:ext cx="3965839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7019" y="2860676"/>
            <a:ext cx="3955521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B4A5-83C2-40AB-851E-9C7C0F47628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534924" y="6356378"/>
            <a:ext cx="5527548" cy="365125"/>
          </a:xfrm>
        </p:spPr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59700" y="1551544"/>
            <a:ext cx="1981200" cy="365125"/>
          </a:xfrm>
        </p:spPr>
        <p:txBody>
          <a:bodyPr/>
          <a:lstStyle/>
          <a:p>
            <a:fld id="{BCA935AB-7D8C-42E8-9663-DE05755A2BA2}" type="datetime1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A3F0-5520-4A23-BFAC-8610E3DCF093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asdf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3576" y="1920904"/>
            <a:ext cx="3958962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33" y="606425"/>
            <a:ext cx="3931444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6584" y="1920903"/>
            <a:ext cx="3931444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B4A5-83C2-40AB-851E-9C7C0F47628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34924" y="6356378"/>
            <a:ext cx="5527548" cy="365125"/>
          </a:xfrm>
        </p:spPr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5" y="600102"/>
            <a:ext cx="2247767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10866" y="1651006"/>
            <a:ext cx="6096661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0850" y="614391"/>
            <a:ext cx="4053550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B4A5-83C2-40AB-851E-9C7C0F47628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34924" y="6356378"/>
            <a:ext cx="5527548" cy="365125"/>
          </a:xfrm>
        </p:spPr>
        <p:txBody>
          <a:bodyPr/>
          <a:lstStyle/>
          <a:p>
            <a:r>
              <a:rPr lang="en-US" smtClean="0"/>
              <a:t>asdf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9002" y="1554480"/>
            <a:ext cx="2246127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2271" y="1547036"/>
            <a:ext cx="4574167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59700" y="189496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B4A5-83C2-40AB-851E-9C7C0F47628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9002" y="6356378"/>
            <a:ext cx="552754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asdf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6398" y="6356378"/>
            <a:ext cx="123249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9002" y="1554480"/>
            <a:ext cx="2246127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2271" y="1547036"/>
            <a:ext cx="4574167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59700" y="189488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85921-A91A-409C-921C-0E0EC1E750EC}" type="datetime2">
              <a:rPr lang="en-US" smtClean="0"/>
              <a:pPr/>
              <a:t>Tuesday, February 20,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9002" y="6356370"/>
            <a:ext cx="552754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6398" y="6356370"/>
            <a:ext cx="123249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9002" y="1554480"/>
            <a:ext cx="2246127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2267" y="1547036"/>
            <a:ext cx="4574167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59700" y="189469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B4A5-83C2-40AB-851E-9C7C0F476288}" type="datetime1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9002" y="6356351"/>
            <a:ext cx="552754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asdf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6398" y="6356351"/>
            <a:ext cx="123249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5967000" y="144000"/>
            <a:ext cx="4016610" cy="655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ru-RU" sz="1600" dirty="0" smtClean="0"/>
              <a:t>Пеший поход  в рамках реализации </a:t>
            </a:r>
            <a:r>
              <a:rPr lang="ru-RU" sz="1600" dirty="0"/>
              <a:t>инновационного </a:t>
            </a:r>
            <a:r>
              <a:rPr lang="ru-RU" sz="1600" dirty="0" smtClean="0"/>
              <a:t>проекта «Эффективное </a:t>
            </a:r>
            <a:r>
              <a:rPr lang="ru-RU" sz="1600" dirty="0"/>
              <a:t>использование ресурсов школы и общественных организаций по духовно-нравственному и патриотическому воспитанию подростков </a:t>
            </a:r>
          </a:p>
          <a:p>
            <a:r>
              <a:rPr lang="ru-RU" sz="1600" dirty="0"/>
              <a:t>«Мы - будущее </a:t>
            </a:r>
            <a:r>
              <a:rPr lang="ru-RU" sz="1600" dirty="0" smtClean="0"/>
              <a:t>России»</a:t>
            </a:r>
            <a:endParaRPr lang="ru-RU" sz="1600" dirty="0"/>
          </a:p>
          <a:p>
            <a:endParaRPr lang="ru-RU" dirty="0"/>
          </a:p>
        </p:txBody>
      </p:sp>
      <p:pic>
        <p:nvPicPr>
          <p:cNvPr id="132" name="Рисунок 131"/>
          <p:cNvPicPr/>
          <p:nvPr/>
        </p:nvPicPr>
        <p:blipFill>
          <a:blip r:embed="rId2"/>
          <a:stretch/>
        </p:blipFill>
        <p:spPr>
          <a:xfrm>
            <a:off x="117000" y="144000"/>
            <a:ext cx="5850000" cy="6551640"/>
          </a:xfrm>
          <a:prstGeom prst="rect">
            <a:avLst/>
          </a:prstGeom>
          <a:ln>
            <a:noFill/>
          </a:ln>
        </p:spPr>
      </p:pic>
      <p:sp>
        <p:nvSpPr>
          <p:cNvPr id="133" name="CustomShape 2"/>
          <p:cNvSpPr/>
          <p:nvPr/>
        </p:nvSpPr>
        <p:spPr>
          <a:xfrm>
            <a:off x="5967195" y="1928802"/>
            <a:ext cx="3938805" cy="9286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400" b="1" strike="noStrik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Номинация                       </a:t>
            </a:r>
            <a:r>
              <a:rPr lang="ru-RU" sz="2400" b="1" strike="noStrik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«Экологическая тропа»</a:t>
            </a:r>
            <a:endParaRPr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5889104" y="3000372"/>
            <a:ext cx="4016896" cy="6984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3200" b="1" strike="noStrik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strike="noStrik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Экскурсия </a:t>
            </a:r>
            <a:r>
              <a:rPr lang="ru-RU" sz="2800" b="1" strike="noStrik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г.Папай</a:t>
            </a:r>
            <a:r>
              <a:rPr lang="ru-RU" sz="3200" b="1" strike="noStrik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endParaRPr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5967000" y="5214950"/>
            <a:ext cx="3989115" cy="16426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000" b="1" strike="noStrik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Руководитель похода Наумова Н.А., учитель физической культуры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endParaRPr dirty="0"/>
          </a:p>
        </p:txBody>
      </p:sp>
      <p:sp>
        <p:nvSpPr>
          <p:cNvPr id="136" name="CustomShape 5"/>
          <p:cNvSpPr/>
          <p:nvPr/>
        </p:nvSpPr>
        <p:spPr>
          <a:xfrm>
            <a:off x="10214100" y="3133800"/>
            <a:ext cx="2597108" cy="11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endParaRPr dirty="0"/>
          </a:p>
        </p:txBody>
      </p:sp>
      <p:sp>
        <p:nvSpPr>
          <p:cNvPr id="137" name="CustomShape 6"/>
          <p:cNvSpPr/>
          <p:nvPr/>
        </p:nvSpPr>
        <p:spPr>
          <a:xfrm>
            <a:off x="5967000" y="214290"/>
            <a:ext cx="4016610" cy="9286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000" b="1" strike="noStrik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10400" y="3643314"/>
            <a:ext cx="24765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Путешествие совершено   </a:t>
            </a:r>
          </a:p>
          <a:p>
            <a:pPr lvl="0"/>
            <a:r>
              <a:rPr lang="ru-RU" sz="2000" b="1" dirty="0" smtClean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учащимися МБОУ СОШ № 43 ст.Северской.</a:t>
            </a:r>
            <a:endParaRPr lang="ru-RU" sz="2000" b="1" dirty="0">
              <a:solidFill>
                <a:srgbClr val="3F3F3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Рисунок 3"/>
          <p:cNvPicPr/>
          <p:nvPr/>
        </p:nvPicPr>
        <p:blipFill>
          <a:blip r:embed="rId2"/>
          <a:stretch/>
        </p:blipFill>
        <p:spPr>
          <a:xfrm rot="21196200">
            <a:off x="565539" y="302228"/>
            <a:ext cx="4601890" cy="3001745"/>
          </a:xfrm>
          <a:prstGeom prst="rect">
            <a:avLst/>
          </a:prstGeom>
          <a:ln>
            <a:noFill/>
          </a:ln>
        </p:spPr>
      </p:pic>
      <p:pic>
        <p:nvPicPr>
          <p:cNvPr id="166" name="Рисунок 4"/>
          <p:cNvPicPr/>
          <p:nvPr/>
        </p:nvPicPr>
        <p:blipFill>
          <a:blip r:embed="rId3" cstate="print"/>
          <a:stretch/>
        </p:blipFill>
        <p:spPr>
          <a:xfrm rot="594000">
            <a:off x="5299083" y="415803"/>
            <a:ext cx="4135008" cy="3185509"/>
          </a:xfrm>
          <a:prstGeom prst="rect">
            <a:avLst/>
          </a:prstGeom>
          <a:ln>
            <a:noFill/>
          </a:ln>
        </p:spPr>
      </p:pic>
      <p:pic>
        <p:nvPicPr>
          <p:cNvPr id="167" name="Рисунок 5"/>
          <p:cNvPicPr/>
          <p:nvPr/>
        </p:nvPicPr>
        <p:blipFill>
          <a:blip r:embed="rId4" cstate="print"/>
          <a:stretch/>
        </p:blipFill>
        <p:spPr>
          <a:xfrm>
            <a:off x="1064573" y="3356992"/>
            <a:ext cx="3835553" cy="3204360"/>
          </a:xfrm>
          <a:prstGeom prst="rect">
            <a:avLst/>
          </a:prstGeom>
          <a:ln>
            <a:noFill/>
          </a:ln>
        </p:spPr>
      </p:pic>
      <p:pic>
        <p:nvPicPr>
          <p:cNvPr id="168" name="Рисунок 6"/>
          <p:cNvPicPr/>
          <p:nvPr/>
        </p:nvPicPr>
        <p:blipFill>
          <a:blip r:embed="rId5" cstate="print"/>
          <a:stretch/>
        </p:blipFill>
        <p:spPr>
          <a:xfrm>
            <a:off x="4900121" y="3563280"/>
            <a:ext cx="3471390" cy="320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freeze">
                      <p:stCondLst>
                        <p:cond delay="indefinite"/>
                      </p:stCondLst>
                      <p:childTnLst>
                        <p:par>
                          <p:cTn id="9" fill="freeze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1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freeze">
                      <p:stCondLst>
                        <p:cond delay="indefinite"/>
                      </p:stCondLst>
                      <p:childTnLst>
                        <p:par>
                          <p:cTn id="14" fill="freeze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1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freeze">
                      <p:stCondLst>
                        <p:cond delay="indefinite"/>
                      </p:stCondLst>
                      <p:childTnLst>
                        <p:par>
                          <p:cTn id="19" fill="freeze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2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58938" y="-32040"/>
            <a:ext cx="7964769" cy="1459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ru-RU" sz="4000" b="1" strike="noStrik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Рекомендации для желающих пойти в поход ! </a:t>
            </a:r>
            <a:endParaRPr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458939" y="3096000"/>
            <a:ext cx="7964775" cy="446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400" strike="noStrik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1.Маршрут похода доступен для всех желающих, возрастная категория от 6 лет и старше.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strike="noStrik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2.Необходимо учитывать состояние своего здоровья.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strike="noStrik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3.Нужно знать свою физическую и психологическую подготовку. 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strike="noStrik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4.Планировать поход заранее и подготовить все необходимое снаряжение и прочие принадлежности 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CustomShape 3"/>
          <p:cNvSpPr/>
          <p:nvPr/>
        </p:nvSpPr>
        <p:spPr>
          <a:xfrm>
            <a:off x="560512" y="1427952"/>
            <a:ext cx="6652328" cy="167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400" strike="noStrike" dirty="0">
                <a:latin typeface="Times New Roman" pitchFamily="18" charset="0"/>
                <a:cs typeface="Times New Roman" pitchFamily="18" charset="0"/>
              </a:rPr>
              <a:t>Поход — дело серьезное и потому процесс подготовки к нему очень важен.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strike="noStrike" dirty="0">
                <a:latin typeface="Times New Roman" pitchFamily="18" charset="0"/>
                <a:cs typeface="Times New Roman" pitchFamily="18" charset="0"/>
              </a:rPr>
              <a:t>Главное соблюдать все правила для успешного прохождения </a:t>
            </a:r>
            <a:r>
              <a:rPr lang="ru-RU" sz="2400" strike="noStrike" dirty="0" smtClean="0">
                <a:latin typeface="Times New Roman" pitchFamily="18" charset="0"/>
                <a:cs typeface="Times New Roman" pitchFamily="18" charset="0"/>
              </a:rPr>
              <a:t>пути!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CustomShape 4"/>
          <p:cNvSpPr/>
          <p:nvPr/>
        </p:nvSpPr>
        <p:spPr>
          <a:xfrm>
            <a:off x="117000" y="5812920"/>
            <a:ext cx="9593708" cy="88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strike="noStrike" dirty="0">
                <a:solidFill>
                  <a:srgbClr val="FFFFFF"/>
                </a:solidFill>
                <a:latin typeface="Arial"/>
              </a:rPr>
              <a:t>  </a:t>
            </a:r>
            <a:r>
              <a:rPr lang="ru-RU" sz="2400" strike="noStrik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Если у тебя готова вся экипировка и есть сила духа , то можешь      смело отправляться в </a:t>
            </a:r>
            <a:r>
              <a:rPr lang="ru-RU" sz="2400" strike="noStrike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путь!!!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841529" y="504000"/>
            <a:ext cx="7640685" cy="532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ru-RU" sz="5400" strike="noStrike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5400" strike="noStrik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5400" strike="noStrik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просмотр !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1619573" y="342720"/>
            <a:ext cx="493272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39" name="CustomShape 2"/>
          <p:cNvSpPr/>
          <p:nvPr/>
        </p:nvSpPr>
        <p:spPr>
          <a:xfrm>
            <a:off x="91552" y="569502"/>
            <a:ext cx="4952318" cy="7712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strike="noStrike" dirty="0">
                <a:solidFill>
                  <a:schemeClr val="bg1"/>
                </a:solidFill>
                <a:latin typeface="-apple-system"/>
                <a:ea typeface="DejaVu Sans"/>
              </a:rPr>
              <a:t>Маршрут</a:t>
            </a:r>
            <a:r>
              <a:rPr lang="ru-RU" strike="noStrike" dirty="0">
                <a:solidFill>
                  <a:schemeClr val="bg1"/>
                </a:solidFill>
                <a:latin typeface="-apple-system"/>
                <a:ea typeface="DejaVu Sans"/>
              </a:rPr>
              <a:t>: </a:t>
            </a:r>
            <a:r>
              <a:rPr lang="ru-RU" b="1" strike="noStrike" dirty="0" err="1">
                <a:solidFill>
                  <a:schemeClr val="bg1"/>
                </a:solidFill>
                <a:latin typeface="-apple-system"/>
                <a:ea typeface="DejaVu Sans"/>
              </a:rPr>
              <a:t>ст.Северская</a:t>
            </a:r>
            <a:r>
              <a:rPr lang="ru-RU" b="1" strike="noStrike" dirty="0">
                <a:solidFill>
                  <a:schemeClr val="bg1"/>
                </a:solidFill>
                <a:latin typeface="-apple-system"/>
                <a:ea typeface="DejaVu Sans"/>
              </a:rPr>
              <a:t>-</a:t>
            </a:r>
            <a:r>
              <a:rPr lang="ru-RU" b="1" strike="noStrike" dirty="0" err="1">
                <a:solidFill>
                  <a:schemeClr val="bg1"/>
                </a:solidFill>
                <a:latin typeface="-apple-system"/>
                <a:ea typeface="DejaVu Sans"/>
              </a:rPr>
              <a:t>ст.Убинская</a:t>
            </a:r>
            <a:r>
              <a:rPr lang="ru-RU" b="1" strike="noStrike" dirty="0">
                <a:solidFill>
                  <a:schemeClr val="bg1"/>
                </a:solidFill>
                <a:latin typeface="-apple-system"/>
                <a:ea typeface="DejaVu Sans"/>
              </a:rPr>
              <a:t>-б/о "Дубрава"-охотничий 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кордон-</a:t>
            </a:r>
            <a:r>
              <a:rPr lang="ru-RU" b="1" strike="noStrike" dirty="0" err="1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д.р.Убин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-</a:t>
            </a:r>
            <a:r>
              <a:rPr lang="ru-RU" b="1" strike="noStrike" dirty="0" err="1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г.Папай</a:t>
            </a:r>
            <a:r>
              <a:rPr lang="ru-RU" strike="noStrike" dirty="0">
                <a:solidFill>
                  <a:srgbClr val="F2F2F2"/>
                </a:solidFill>
                <a:latin typeface="-apple-system"/>
                <a:ea typeface="DejaVu Sans"/>
              </a:rPr>
              <a:t>.</a:t>
            </a:r>
            <a:endParaRPr dirty="0"/>
          </a:p>
        </p:txBody>
      </p:sp>
      <p:sp>
        <p:nvSpPr>
          <p:cNvPr id="140" name="CustomShape 3"/>
          <p:cNvSpPr/>
          <p:nvPr/>
        </p:nvSpPr>
        <p:spPr>
          <a:xfrm>
            <a:off x="58500" y="1340768"/>
            <a:ext cx="4952318" cy="12241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Путешествие совершили учащиеся 8 </a:t>
            </a: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классов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МБОУ СОШ № 43 ст. Северской</a:t>
            </a: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. Руководитель группы: Наумова Наталья Анатольевна</a:t>
            </a:r>
            <a:endParaRPr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Срок прохождения </a:t>
            </a: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маршрута: </a:t>
            </a:r>
          </a:p>
          <a:p>
            <a:pPr>
              <a:lnSpc>
                <a:spcPct val="100000"/>
              </a:lnSpc>
            </a:pP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с 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29 апреля по 1 </a:t>
            </a: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мая 2017 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года.</a:t>
            </a:r>
            <a:endParaRPr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1" name="Рисунок 5"/>
          <p:cNvPicPr/>
          <p:nvPr/>
        </p:nvPicPr>
        <p:blipFill>
          <a:blip r:embed="rId2"/>
          <a:stretch/>
        </p:blipFill>
        <p:spPr>
          <a:xfrm>
            <a:off x="5947617" y="569510"/>
            <a:ext cx="3393377" cy="5955841"/>
          </a:xfrm>
          <a:prstGeom prst="rect">
            <a:avLst/>
          </a:prstGeom>
          <a:ln>
            <a:noFill/>
          </a:ln>
        </p:spPr>
      </p:pic>
      <p:pic>
        <p:nvPicPr>
          <p:cNvPr id="142" name="Рисунок 6"/>
          <p:cNvPicPr/>
          <p:nvPr/>
        </p:nvPicPr>
        <p:blipFill>
          <a:blip r:embed="rId3"/>
          <a:stretch/>
        </p:blipFill>
        <p:spPr>
          <a:xfrm>
            <a:off x="91552" y="3336840"/>
            <a:ext cx="5044163" cy="3336480"/>
          </a:xfrm>
          <a:prstGeom prst="rect">
            <a:avLst/>
          </a:prstGeom>
          <a:ln>
            <a:noFill/>
          </a:ln>
        </p:spPr>
      </p:pic>
      <p:sp>
        <p:nvSpPr>
          <p:cNvPr id="143" name="CustomShape 4"/>
          <p:cNvSpPr/>
          <p:nvPr/>
        </p:nvSpPr>
        <p:spPr>
          <a:xfrm>
            <a:off x="117000" y="2880000"/>
            <a:ext cx="3743708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Возраст </a:t>
            </a: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учащихся 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14 до 15 </a:t>
            </a: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r>
              <a:rPr lang="ru-RU" sz="2000" strike="noStrike" dirty="0" smtClean="0">
                <a:solidFill>
                  <a:srgbClr val="FFFFFF"/>
                </a:solidFill>
                <a:latin typeface="Arial"/>
              </a:rPr>
              <a:t>.</a:t>
            </a:r>
            <a:endParaRPr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freeze">
                      <p:stCondLst>
                        <p:cond delay="indefinite"/>
                      </p:stCondLst>
                      <p:childTnLst>
                        <p:par>
                          <p:cTn id="9" fill="freeze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938340" y="1447920"/>
            <a:ext cx="7170345" cy="332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11232000" y="1114200"/>
            <a:ext cx="5705505" cy="176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9" y="188642"/>
            <a:ext cx="9185521" cy="65063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150930" y="89280"/>
            <a:ext cx="8331278" cy="146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Вид туризма: Пешеходный</a:t>
            </a:r>
            <a:endParaRPr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Ц</a:t>
            </a: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ель похода это 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посещение вершин г. Папай (</a:t>
            </a: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Западную, Центральную и Главную).</a:t>
            </a:r>
            <a:endParaRPr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Горный массив Папай — самая западная скалистая вершина Кавказа, он выделяется среди окрестных гор грозными формами и острым гребнем — </a:t>
            </a:r>
            <a:r>
              <a:rPr lang="ru-RU" b="1" strike="noStrike" dirty="0" err="1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Папайской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«пилой»</a:t>
            </a:r>
            <a:endParaRPr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8" name="Рисунок 4"/>
          <p:cNvPicPr/>
          <p:nvPr/>
        </p:nvPicPr>
        <p:blipFill>
          <a:blip r:embed="rId3"/>
          <a:stretch/>
        </p:blipFill>
        <p:spPr>
          <a:xfrm>
            <a:off x="255645" y="2838919"/>
            <a:ext cx="3694275" cy="3409920"/>
          </a:xfrm>
          <a:prstGeom prst="rect">
            <a:avLst/>
          </a:prstGeom>
          <a:ln>
            <a:noFill/>
          </a:ln>
        </p:spPr>
      </p:pic>
      <p:sp>
        <p:nvSpPr>
          <p:cNvPr id="149" name="CustomShape 2"/>
          <p:cNvSpPr/>
          <p:nvPr/>
        </p:nvSpPr>
        <p:spPr>
          <a:xfrm>
            <a:off x="4075402" y="4787239"/>
            <a:ext cx="5830598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Папай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 — гора в Краснодарском крае. Располагается у истоков рек </a:t>
            </a:r>
            <a:r>
              <a:rPr lang="ru-RU" b="1" strike="noStrike" dirty="0" err="1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Убин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, Папай и Большой </a:t>
            </a:r>
            <a:r>
              <a:rPr lang="ru-RU" b="1" strike="noStrike" dirty="0" err="1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Хабль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. Гора Папай — комплексный памятник природы Краснодарского края. Расположение — территория </a:t>
            </a:r>
            <a:r>
              <a:rPr lang="ru-RU" b="1" strike="noStrike" dirty="0" err="1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Абинского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 и Северского районов. Высота главной вершины 818,68 м.</a:t>
            </a:r>
            <a:endParaRPr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0" name="Рисунок 7"/>
          <p:cNvPicPr/>
          <p:nvPr/>
        </p:nvPicPr>
        <p:blipFill>
          <a:blip r:embed="rId4"/>
          <a:stretch/>
        </p:blipFill>
        <p:spPr>
          <a:xfrm>
            <a:off x="3949923" y="1844824"/>
            <a:ext cx="5763713" cy="2817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diamond(in)">
                                      <p:cBhvr additive="repl">
                                        <p:cTn id="7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freeze">
                      <p:stCondLst>
                        <p:cond delay="indefinite"/>
                      </p:stCondLst>
                      <p:childTnLst>
                        <p:par>
                          <p:cTn id="9" fill="freeze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diamond(in)">
                                      <p:cBhvr additive="repl">
                                        <p:cTn id="1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155467" y="3297240"/>
            <a:ext cx="9512243" cy="365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1600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Краеведческая справка. Название горы Папай связано со скифами, населявшими Северное Причерноморье и Северный Кавказ с VII в. до н.э. по III в. н.э. У скифов был культ «семи богов». Верховным среди них был, как у греков, Зевс, только они его называли </a:t>
            </a:r>
            <a:r>
              <a:rPr lang="ru-RU" sz="1600" b="1" strike="noStrike" dirty="0" err="1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Папаем</a:t>
            </a:r>
            <a:r>
              <a:rPr lang="ru-RU" sz="1600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. По другой версии, название вершины произошло от имени племени «</a:t>
            </a:r>
            <a:r>
              <a:rPr lang="ru-RU" sz="1600" b="1" strike="noStrike" dirty="0" err="1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папагов</a:t>
            </a:r>
            <a:r>
              <a:rPr lang="ru-RU" sz="1600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», населявших эти окрестности в V-X вв. Также можно предположить адыгейскую трактовку названия, если его представить в виде «</a:t>
            </a:r>
            <a:r>
              <a:rPr lang="ru-RU" sz="1600" b="1" strike="noStrike" dirty="0" err="1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Пэпэай</a:t>
            </a:r>
            <a:r>
              <a:rPr lang="ru-RU" sz="1600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», где «пэ» – нос, начало, «ай» – именной суффикс, т.е. «много носов». </a:t>
            </a:r>
            <a:endParaRPr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Папай имеет статус комплексного памятника природы. </a:t>
            </a:r>
            <a:endParaRPr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Уникальность его не только в геолого-морфологических особенностях, но и в своеобразии растительного мира. Здесь, вдали от основного ареала (располагающегося на Черноморском побережье Кавказа), произрастают настоящие можжевеловые леса. Один гектар такого леса способен очистить воздух г. Краснодара, т.к. в сутки этот лес выделяет 30 кг летучих веществ – фитонцидов, обладающих бактерицидными и противогрибковыми свойствами.</a:t>
            </a:r>
            <a:endParaRPr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2" name="Рисунок 4"/>
          <p:cNvPicPr/>
          <p:nvPr/>
        </p:nvPicPr>
        <p:blipFill>
          <a:blip r:embed="rId3"/>
          <a:stretch/>
        </p:blipFill>
        <p:spPr>
          <a:xfrm>
            <a:off x="155467" y="476672"/>
            <a:ext cx="9512243" cy="282056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"/>
                                          </p:val>
                                        </p:tav>
                                        <p:tav tm="100000">
                                          <p:val>
                                            <p:strVal val="width*.05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.05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0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292500" y="-176040"/>
            <a:ext cx="7640685" cy="154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ru-RU" sz="2800" b="1" strike="noStrike" dirty="0">
                <a:solidFill>
                  <a:schemeClr val="bg1"/>
                </a:solidFill>
                <a:latin typeface="Century Gothic"/>
              </a:rPr>
              <a:t>Еще одной нашей целью было очистить территорию нашего лагеря и речку  от мусора </a:t>
            </a:r>
            <a:r>
              <a:rPr lang="ru-RU" sz="2800" strike="noStrike" dirty="0">
                <a:latin typeface="Century Gothic"/>
              </a:rPr>
              <a:t>.</a:t>
            </a:r>
            <a:endParaRPr dirty="0"/>
          </a:p>
        </p:txBody>
      </p:sp>
      <p:pic>
        <p:nvPicPr>
          <p:cNvPr id="154" name="Рисунок 153"/>
          <p:cNvPicPr/>
          <p:nvPr/>
        </p:nvPicPr>
        <p:blipFill>
          <a:blip r:embed="rId2" cstate="print"/>
          <a:stretch/>
        </p:blipFill>
        <p:spPr>
          <a:xfrm rot="21061800">
            <a:off x="455715" y="1423080"/>
            <a:ext cx="4183920" cy="4731480"/>
          </a:xfrm>
          <a:prstGeom prst="rect">
            <a:avLst/>
          </a:prstGeom>
          <a:ln>
            <a:noFill/>
          </a:ln>
        </p:spPr>
      </p:pic>
      <p:pic>
        <p:nvPicPr>
          <p:cNvPr id="155" name="Рисунок 154"/>
          <p:cNvPicPr/>
          <p:nvPr/>
        </p:nvPicPr>
        <p:blipFill>
          <a:blip r:embed="rId3"/>
          <a:stretch/>
        </p:blipFill>
        <p:spPr>
          <a:xfrm rot="559200">
            <a:off x="5614830" y="1349640"/>
            <a:ext cx="3746340" cy="480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freeze">
                      <p:stCondLst>
                        <p:cond delay="indefinite"/>
                      </p:stCondLst>
                      <p:childTnLst>
                        <p:par>
                          <p:cTn id="9" fill="freeze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389493" y="253080"/>
            <a:ext cx="9068508" cy="101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b="1" strike="noStrike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Проживание 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ребят было в </a:t>
            </a: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палатках.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</a:t>
            </a: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ищу 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готовили на костре. Воду брали </a:t>
            </a:r>
            <a:r>
              <a:rPr lang="ru-RU" b="1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из </a:t>
            </a:r>
            <a:r>
              <a:rPr lang="ru-RU" b="1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ручья</a:t>
            </a:r>
            <a:r>
              <a:rPr lang="ru-RU" strike="noStrike" dirty="0">
                <a:solidFill>
                  <a:srgbClr val="F2F2F2"/>
                </a:solidFill>
                <a:latin typeface="-apple-system"/>
                <a:ea typeface="DejaVu Sans"/>
              </a:rPr>
              <a:t>.</a:t>
            </a:r>
            <a:endParaRPr dirty="0"/>
          </a:p>
        </p:txBody>
      </p:sp>
      <p:sp>
        <p:nvSpPr>
          <p:cNvPr id="157" name="CustomShape 2"/>
          <p:cNvSpPr/>
          <p:nvPr/>
        </p:nvSpPr>
        <p:spPr>
          <a:xfrm>
            <a:off x="136305" y="1774440"/>
            <a:ext cx="4692285" cy="365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trike="noStrike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Личное снаряжение</a:t>
            </a: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: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Рюкзак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Спальник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Коврик туристский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Фонарик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Солнцезащитные очки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Индивидуальная аптечка + лейкопластырь рулонный + пластырь бактерицидный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Средства личной гигиены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Полотенце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Набор влажных гигиенических салфеток.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Фляга/полиэтиленовая бутылка для воды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Посуда походная (миска, кружка, ложка, нож)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4829175" y="1774440"/>
            <a:ext cx="5076825" cy="365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Одежда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 Влагонепроницаемые и ветрозащитные куртки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Спортивные штаны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Теплый свитер или куртка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Тонкий свитер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Рубашка с длинными рукавами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Футболки (2-3 штуки)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Шорты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Носки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Головной убор от солнца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Шапка теплая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Перчатки тонкие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trike="noStrike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• Накидка на случай дождя (дождевик)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5206500" y="504000"/>
            <a:ext cx="7640685" cy="13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0" name="Рисунок 159"/>
          <p:cNvPicPr/>
          <p:nvPr/>
        </p:nvPicPr>
        <p:blipFill>
          <a:blip r:embed="rId2"/>
          <a:stretch/>
        </p:blipFill>
        <p:spPr>
          <a:xfrm>
            <a:off x="175500" y="288000"/>
            <a:ext cx="7019708" cy="6335640"/>
          </a:xfrm>
          <a:prstGeom prst="rect">
            <a:avLst/>
          </a:prstGeom>
          <a:ln>
            <a:noFill/>
          </a:ln>
        </p:spPr>
      </p:pic>
      <p:sp>
        <p:nvSpPr>
          <p:cNvPr id="161" name="CustomShape 2"/>
          <p:cNvSpPr/>
          <p:nvPr/>
        </p:nvSpPr>
        <p:spPr>
          <a:xfrm>
            <a:off x="7186140" y="1512000"/>
            <a:ext cx="2719665" cy="41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strike="noStrik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Братская могила 27</a:t>
            </a:r>
            <a:endParaRPr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strike="noStrik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советских войнам, </a:t>
            </a:r>
            <a:endParaRPr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strike="noStrik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погибшим в годы </a:t>
            </a:r>
            <a:endParaRPr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strike="noStrik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ВОВ в боях с </a:t>
            </a:r>
            <a:endParaRPr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strike="noStrik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фашистами</a:t>
            </a:r>
            <a:r>
              <a:rPr lang="ru-RU" sz="3600" strike="noStrike" dirty="0">
                <a:solidFill>
                  <a:srgbClr val="FFFFFF"/>
                </a:solidFill>
                <a:latin typeface="Arial"/>
              </a:rPr>
              <a:t>.</a:t>
            </a:r>
            <a:r>
              <a:rPr lang="ru-RU" sz="2600" strike="noStrike" dirty="0">
                <a:solidFill>
                  <a:srgbClr val="FFFFFF"/>
                </a:solidFill>
                <a:latin typeface="Arial"/>
              </a:rPr>
              <a:t> </a:t>
            </a:r>
            <a:endParaRPr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diamond(in)">
                                      <p:cBhvr additive="repl">
                                        <p:cTn id="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525044" y="452880"/>
            <a:ext cx="7640685" cy="13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3" name="Рисунок 162"/>
          <p:cNvPicPr/>
          <p:nvPr/>
        </p:nvPicPr>
        <p:blipFill>
          <a:blip r:embed="rId2"/>
          <a:stretch/>
        </p:blipFill>
        <p:spPr>
          <a:xfrm>
            <a:off x="154440" y="216000"/>
            <a:ext cx="7157768" cy="6407640"/>
          </a:xfrm>
          <a:prstGeom prst="rect">
            <a:avLst/>
          </a:prstGeom>
          <a:ln>
            <a:noFill/>
          </a:ln>
        </p:spPr>
      </p:pic>
      <p:sp>
        <p:nvSpPr>
          <p:cNvPr id="164" name="CustomShape 2"/>
          <p:cNvSpPr/>
          <p:nvPr/>
        </p:nvSpPr>
        <p:spPr>
          <a:xfrm>
            <a:off x="7371000" y="1656000"/>
            <a:ext cx="2515208" cy="359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i="1" strike="noStrik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Интересный природный объект и памятник природы</a:t>
            </a:r>
            <a:endParaRPr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strike="noStrik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 названием </a:t>
            </a:r>
            <a:r>
              <a:rPr lang="ru-RU" sz="2800" b="1" i="1" strike="noStrike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Папайская</a:t>
            </a:r>
            <a:r>
              <a:rPr lang="ru-RU" sz="2800" b="1" i="1" strike="noStrik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«пила». </a:t>
            </a:r>
            <a:endParaRPr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473</Words>
  <Application>Microsoft Office PowerPoint</Application>
  <PresentationFormat>Лист A4 (210x297 мм)</PresentationFormat>
  <Paragraphs>67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-apple-system</vt:lpstr>
      <vt:lpstr>Arial</vt:lpstr>
      <vt:lpstr>Arial Black</vt:lpstr>
      <vt:lpstr>Calibri</vt:lpstr>
      <vt:lpstr>Candara</vt:lpstr>
      <vt:lpstr>Century Gothic</vt:lpstr>
      <vt:lpstr>DejaVu Sans</vt:lpstr>
      <vt:lpstr>Times New Roman</vt:lpstr>
      <vt:lpstr>1_Tradeshow</vt:lpstr>
      <vt:lpstr>2_Tradeshow</vt:lpstr>
      <vt:lpstr>Tradeshow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Админ</cp:lastModifiedBy>
  <cp:revision>19</cp:revision>
  <cp:lastPrinted>2017-05-08T09:24:02Z</cp:lastPrinted>
  <dcterms:modified xsi:type="dcterms:W3CDTF">2018-02-20T20:12:13Z</dcterms:modified>
</cp:coreProperties>
</file>