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8" d="100"/>
          <a:sy n="68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Родителям о внимании и внимательности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Родительское </a:t>
            </a:r>
            <a:r>
              <a:rPr lang="ru-RU" dirty="0" smtClean="0"/>
              <a:t>собрание</a:t>
            </a:r>
          </a:p>
          <a:p>
            <a:endParaRPr lang="ru-RU" dirty="0"/>
          </a:p>
          <a:p>
            <a:pPr algn="l"/>
            <a:r>
              <a:rPr lang="ru-RU" dirty="0" smtClean="0"/>
              <a:t>Учитель МБОУ СОШ № 43</a:t>
            </a:r>
          </a:p>
          <a:p>
            <a:pPr algn="l"/>
            <a:r>
              <a:rPr lang="ru-RU" dirty="0" smtClean="0"/>
              <a:t>Грачева </a:t>
            </a:r>
            <a:r>
              <a:rPr lang="ru-RU" smtClean="0"/>
              <a:t>Ирина Германовна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Корректурная проба. В таблице Бурдона необходимо зачеркивать вертикальной чертой буквы А, М, К, З.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зонефюстжмпсвюкчффложбюр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мфдлитгедишафялзихоюнзкиш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535753" y="3607595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4321967" y="3607595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036083" y="3607595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535753" y="4893479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536149" y="4822041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536281" y="4893479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107917" y="4822041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322231" y="4822041"/>
            <a:ext cx="64294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Предложить ребенку в приведенных рядах букв найти «спрятавшиеся» слова: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800" dirty="0" err="1" smtClean="0"/>
              <a:t>авро</a:t>
            </a:r>
            <a:r>
              <a:rPr lang="ru-RU" sz="2800" dirty="0" err="1" smtClean="0">
                <a:solidFill>
                  <a:srgbClr val="FF0000"/>
                </a:solidFill>
              </a:rPr>
              <a:t>газета</a:t>
            </a:r>
            <a:r>
              <a:rPr lang="ru-RU" sz="2800" dirty="0" err="1" smtClean="0"/>
              <a:t>атмнивслшкт</a:t>
            </a:r>
            <a:r>
              <a:rPr lang="ru-RU" sz="2800" dirty="0" err="1" smtClean="0">
                <a:solidFill>
                  <a:srgbClr val="FF0000"/>
                </a:solidFill>
              </a:rPr>
              <a:t>дом</a:t>
            </a:r>
            <a:r>
              <a:rPr lang="ru-RU" sz="2800" dirty="0" err="1" smtClean="0"/>
              <a:t>рвмчевнгмшь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шаонсрвикеым</a:t>
            </a:r>
            <a:r>
              <a:rPr lang="ru-RU" sz="2800" dirty="0" err="1" smtClean="0">
                <a:solidFill>
                  <a:srgbClr val="FF0000"/>
                </a:solidFill>
              </a:rPr>
              <a:t>очки</a:t>
            </a:r>
            <a:r>
              <a:rPr lang="ru-RU" sz="2800" dirty="0" err="1" smtClean="0"/>
              <a:t>влгмлгстимсн</a:t>
            </a:r>
            <a:r>
              <a:rPr lang="ru-RU" sz="2800" dirty="0" err="1" smtClean="0">
                <a:solidFill>
                  <a:srgbClr val="FF0000"/>
                </a:solidFill>
              </a:rPr>
              <a:t>пакет</a:t>
            </a:r>
            <a:r>
              <a:rPr lang="ru-RU" sz="2800" dirty="0" err="1" smtClean="0"/>
              <a:t>д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Предлагается разделить «склеенные» между собой слова: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err="1" smtClean="0"/>
              <a:t>шаркорзинаботинкибинокльедаобезьяна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книгарукаельчасытрамвайсамоварлучигра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750067" y="3250405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3393273" y="3250405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2035951" y="3250405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750595" y="3250405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322099" y="3250405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321703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750199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64381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464843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07521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393669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822165" y="4179099"/>
            <a:ext cx="928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Предлагается разделить «склеенные» между собой предложения: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былазимазимойхолодноморозщиплетщёки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607323" y="4179099"/>
            <a:ext cx="100013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821901" y="4107661"/>
            <a:ext cx="100013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7.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Ребенку предлагается вычеркнуть повторяющиеся слова: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200" dirty="0" smtClean="0"/>
              <a:t>моресолнцелесводамореземлясолнцелучнебоводарыбалесуткаморесолнцепароходводаземляпоходморелистрыбанебодетиморе</a:t>
            </a:r>
            <a:endParaRPr lang="ru-RU" sz="32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85786" y="3643314"/>
            <a:ext cx="9286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643438" y="3714752"/>
            <a:ext cx="9286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072198" y="4143380"/>
            <a:ext cx="9286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357950" y="4643446"/>
            <a:ext cx="9286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4810" y="5143512"/>
            <a:ext cx="9286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8.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Предлагается расставить числа в порядке возрастания: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5, 8, 1, 6, 4, 12, 7, 2, 1, 8, 10, 4, 3, 2, 0, 5, 2, 8, 5, 7, 18, 22, 11, 16, 13, 8, 6, 19, 21, 15, 17, 12, 14, 30, 27, 32, 6, 4, 8, 19, 42.</a:t>
            </a:r>
            <a:endParaRPr lang="ru-RU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10.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Предложите ребенку решить задачу:</a:t>
            </a:r>
          </a:p>
          <a:p>
            <a:pPr>
              <a:buNone/>
            </a:pPr>
            <a:r>
              <a:rPr lang="ru-RU" sz="3600" dirty="0" smtClean="0"/>
              <a:t>     На столе лежали </a:t>
            </a:r>
            <a:r>
              <a:rPr lang="ru-RU" sz="3600" dirty="0" smtClean="0">
                <a:solidFill>
                  <a:srgbClr val="FF0000"/>
                </a:solidFill>
              </a:rPr>
              <a:t>книга, ручка, краски, фломастер, тушь</a:t>
            </a:r>
            <a:r>
              <a:rPr lang="ru-RU" sz="3600" dirty="0" smtClean="0"/>
              <a:t>. Один предмет убрали и заменили другим. И оказалось, что на столе лежат</a:t>
            </a:r>
            <a:r>
              <a:rPr lang="ru-RU" sz="3600" dirty="0" smtClean="0">
                <a:solidFill>
                  <a:srgbClr val="FF0000"/>
                </a:solidFill>
              </a:rPr>
              <a:t> ручка, тушь, ластик, книга, краски</a:t>
            </a:r>
            <a:r>
              <a:rPr lang="ru-RU" sz="3600" dirty="0" smtClean="0"/>
              <a:t>. Что убрали со стола, а что положили на стол?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23142"/>
          </a:xfrm>
        </p:spPr>
        <p:txBody>
          <a:bodyPr>
            <a:normAutofit/>
          </a:bodyPr>
          <a:lstStyle/>
          <a:p>
            <a:r>
              <a:rPr lang="ru-RU" dirty="0" smtClean="0"/>
              <a:t>Гений – это внимание.</a:t>
            </a:r>
            <a:br>
              <a:rPr lang="ru-RU" dirty="0" smtClean="0"/>
            </a:br>
            <a:r>
              <a:rPr lang="ru-RU" dirty="0" smtClean="0"/>
              <a:t>Не важно, кто это сказал, важно, что это так.</a:t>
            </a:r>
            <a:endParaRPr lang="ru-RU" dirty="0"/>
          </a:p>
        </p:txBody>
      </p:sp>
      <p:pic>
        <p:nvPicPr>
          <p:cNvPr id="4" name="Содержимое 3" descr="Little girl writing at her desk 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3071810"/>
            <a:ext cx="2461726" cy="30988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Little boy holding blue book in library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000372"/>
            <a:ext cx="2643206" cy="2928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1. Значение внимания для результативности учебной деятельности.</a:t>
            </a:r>
          </a:p>
          <a:p>
            <a:r>
              <a:rPr lang="ru-RU" sz="4800" dirty="0" smtClean="0"/>
              <a:t>2. Приемы развития внимания ребенка.</a:t>
            </a:r>
            <a:endParaRPr lang="ru-RU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Внимание – один из важных психических процессов.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Развивайте внимание ребенка! В основе внимания лежит интерес. Чем интереснее и разнообразнее будут игры и забавы, тем больше шансов развить произвольное внимание.</a:t>
            </a:r>
          </a:p>
          <a:p>
            <a:r>
              <a:rPr lang="ru-RU" dirty="0" smtClean="0"/>
              <a:t>Стимулируйте интерес к развитию внимания собственным примером и примерами из жизни других людей.</a:t>
            </a:r>
          </a:p>
          <a:p>
            <a:r>
              <a:rPr lang="ru-RU" dirty="0" smtClean="0"/>
              <a:t>Наберитесь терпения, и не ждите немедленных, успешных результатов.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Типичные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Если у детей недостаточно развито </a:t>
            </a:r>
            <a:r>
              <a:rPr lang="ru-RU" dirty="0" smtClean="0">
                <a:solidFill>
                  <a:srgbClr val="FF0000"/>
                </a:solidFill>
              </a:rPr>
              <a:t>произвольное внимание</a:t>
            </a:r>
            <a:r>
              <a:rPr lang="ru-RU" dirty="0" smtClean="0"/>
              <a:t>, то они будут заменять в письменных работах согласные или гласные буквы, близкие по акустическим признакам («жуки» - «</a:t>
            </a:r>
            <a:r>
              <a:rPr lang="ru-RU" dirty="0" err="1" smtClean="0"/>
              <a:t>зуки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Если недостаточно развита </a:t>
            </a:r>
            <a:r>
              <a:rPr lang="ru-RU" dirty="0" smtClean="0">
                <a:solidFill>
                  <a:srgbClr val="FF0000"/>
                </a:solidFill>
              </a:rPr>
              <a:t>устойчивость внимания</a:t>
            </a:r>
            <a:r>
              <a:rPr lang="ru-RU" dirty="0" smtClean="0"/>
              <a:t>, то они будут пропускать буквы и цифры в словах, предложениях и примерах (</a:t>
            </a:r>
            <a:r>
              <a:rPr lang="ru-RU" dirty="0" err="1" smtClean="0"/>
              <a:t>трва</a:t>
            </a:r>
            <a:r>
              <a:rPr lang="ru-RU" dirty="0" smtClean="0"/>
              <a:t> - трава).</a:t>
            </a:r>
          </a:p>
          <a:p>
            <a:r>
              <a:rPr lang="ru-RU" dirty="0" smtClean="0"/>
              <a:t>Если ребенок добавляет в слова буквы, это связано с </a:t>
            </a:r>
            <a:r>
              <a:rPr lang="ru-RU" dirty="0" smtClean="0">
                <a:solidFill>
                  <a:srgbClr val="FF0000"/>
                </a:solidFill>
              </a:rPr>
              <a:t>неустойчивостью произвольного внимания </a:t>
            </a:r>
            <a:r>
              <a:rPr lang="ru-RU" dirty="0" smtClean="0"/>
              <a:t>(</a:t>
            </a:r>
            <a:r>
              <a:rPr lang="ru-RU" dirty="0" err="1" smtClean="0"/>
              <a:t>тарава</a:t>
            </a:r>
            <a:r>
              <a:rPr lang="ru-RU" dirty="0" smtClean="0"/>
              <a:t> - трава).</a:t>
            </a:r>
          </a:p>
          <a:p>
            <a:r>
              <a:rPr lang="ru-RU" dirty="0" smtClean="0"/>
              <a:t>Если ребенок переставляет слоги в словах, это связано с </a:t>
            </a:r>
            <a:r>
              <a:rPr lang="ru-RU" dirty="0" smtClean="0">
                <a:solidFill>
                  <a:srgbClr val="FF0000"/>
                </a:solidFill>
              </a:rPr>
              <a:t>неустойчивостью внимания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из работ учащихся класса: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err="1" smtClean="0"/>
              <a:t>Шсть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зйку</a:t>
            </a:r>
            <a:r>
              <a:rPr lang="ru-RU" sz="4000" b="1" dirty="0" smtClean="0"/>
              <a:t> (шесть, зайку)</a:t>
            </a:r>
          </a:p>
          <a:p>
            <a:r>
              <a:rPr lang="ru-RU" sz="4000" b="1" dirty="0" err="1" smtClean="0"/>
              <a:t>Заеку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заюку</a:t>
            </a:r>
            <a:r>
              <a:rPr lang="ru-RU" sz="4000" b="1" dirty="0" smtClean="0"/>
              <a:t> (зайку)</a:t>
            </a:r>
          </a:p>
          <a:p>
            <a:r>
              <a:rPr lang="ru-RU" sz="4000" b="1" dirty="0" err="1" smtClean="0"/>
              <a:t>Шук</a:t>
            </a:r>
            <a:r>
              <a:rPr lang="ru-RU" sz="4000" b="1" dirty="0" smtClean="0"/>
              <a:t> (жук)</a:t>
            </a:r>
          </a:p>
          <a:p>
            <a:r>
              <a:rPr lang="ru-RU" sz="4000" b="1" dirty="0" err="1" smtClean="0"/>
              <a:t>Крокодел</a:t>
            </a:r>
            <a:r>
              <a:rPr lang="ru-RU" sz="4000" b="1" dirty="0" smtClean="0"/>
              <a:t> (крокодил)</a:t>
            </a:r>
          </a:p>
          <a:p>
            <a:r>
              <a:rPr lang="ru-RU" sz="4000" b="1" dirty="0" err="1" smtClean="0"/>
              <a:t>Плавае</a:t>
            </a:r>
            <a:r>
              <a:rPr lang="ru-RU" sz="4000" b="1" dirty="0" smtClean="0"/>
              <a:t> (плавает)</a:t>
            </a:r>
          </a:p>
          <a:p>
            <a:r>
              <a:rPr lang="ru-RU" sz="4000" b="1" dirty="0" err="1" smtClean="0"/>
              <a:t>Шесцть</a:t>
            </a:r>
            <a:r>
              <a:rPr lang="ru-RU" sz="4000" b="1" dirty="0" smtClean="0"/>
              <a:t> (шесть)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466018"/>
          </a:xfrm>
        </p:spPr>
        <p:txBody>
          <a:bodyPr>
            <a:normAutofit/>
          </a:bodyPr>
          <a:lstStyle/>
          <a:p>
            <a:r>
              <a:rPr lang="ru-RU" dirty="0" smtClean="0"/>
              <a:t>Упражнения по развитию внимания учащихся в домашних условиях</a:t>
            </a:r>
            <a:endParaRPr lang="ru-RU" dirty="0"/>
          </a:p>
        </p:txBody>
      </p:sp>
      <p:pic>
        <p:nvPicPr>
          <p:cNvPr id="4" name="Содержимое 3" descr="134701.0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0700" y="3143248"/>
            <a:ext cx="4572000" cy="32147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Переписать без ошибок зашифрованные слова, а затем расшифровать их:</a:t>
            </a:r>
          </a:p>
          <a:p>
            <a:pPr>
              <a:buNone/>
            </a:pPr>
            <a:r>
              <a:rPr lang="ru-RU" sz="6600" dirty="0" smtClean="0"/>
              <a:t> </a:t>
            </a:r>
            <a:r>
              <a:rPr lang="ru-RU" sz="6600" dirty="0" err="1" smtClean="0"/>
              <a:t>Аворок</a:t>
            </a:r>
            <a:r>
              <a:rPr lang="ru-RU" sz="6600" dirty="0" smtClean="0"/>
              <a:t>, </a:t>
            </a:r>
            <a:r>
              <a:rPr lang="ru-RU" sz="6600" dirty="0" err="1" smtClean="0"/>
              <a:t>алокш</a:t>
            </a:r>
            <a:r>
              <a:rPr lang="ru-RU" sz="6600" dirty="0" smtClean="0"/>
              <a:t>, </a:t>
            </a:r>
            <a:r>
              <a:rPr lang="ru-RU" sz="6600" dirty="0" err="1" smtClean="0"/>
              <a:t>адогоп</a:t>
            </a:r>
            <a:r>
              <a:rPr lang="ru-RU" sz="6600" dirty="0" smtClean="0"/>
              <a:t>, </a:t>
            </a:r>
            <a:r>
              <a:rPr lang="ru-RU" sz="6600" dirty="0" err="1" smtClean="0"/>
              <a:t>анишам</a:t>
            </a:r>
            <a:r>
              <a:rPr lang="ru-RU" sz="6600" dirty="0" smtClean="0"/>
              <a:t>.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Корова, школа, погода, машина)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Упражнение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Переписать без ошибок строчки представить себе, что могли бы означать эти слова: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аммадама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реберге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ассамаса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гесклалла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кссанессас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даталатта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523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Родителям о внимании и внимательности</vt:lpstr>
      <vt:lpstr>Гений – это внимание. Не важно, кто это сказал, важно, что это так.</vt:lpstr>
      <vt:lpstr>Вопросы для обсуждения:</vt:lpstr>
      <vt:lpstr>Внимание – один из важных психических процессов. </vt:lpstr>
      <vt:lpstr>Типичные ошибки</vt:lpstr>
      <vt:lpstr>Примеры из работ учащихся класса:</vt:lpstr>
      <vt:lpstr>Упражнения по развитию внимания учащихся в домашних условиях</vt:lpstr>
      <vt:lpstr>Упражнение 1.</vt:lpstr>
      <vt:lpstr>Упражнение 2.</vt:lpstr>
      <vt:lpstr>Упражнение 3.</vt:lpstr>
      <vt:lpstr>Упражнение 4.</vt:lpstr>
      <vt:lpstr>Упражнение 5.</vt:lpstr>
      <vt:lpstr>Упражнение 6.</vt:lpstr>
      <vt:lpstr>Упражнение 7.</vt:lpstr>
      <vt:lpstr>Упражнение 8.</vt:lpstr>
      <vt:lpstr>Упражнение 10.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Родителям о внимании и внимательности</dc:title>
  <cp:lastModifiedBy>User</cp:lastModifiedBy>
  <cp:revision>10</cp:revision>
  <dcterms:modified xsi:type="dcterms:W3CDTF">2015-02-25T15:05:06Z</dcterms:modified>
</cp:coreProperties>
</file>