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EE09-A1F5-4360-A004-1DB00AAD93DD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238F-395C-45A6-AC23-0433235E71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y.ru/m/files/view/zhakulina_i-v-_tehnologicheskii_priem_-volshebnaya_truba-_dlya_MS_PowerPoint_-rus-yaz-_1-4_kl" TargetMode="External"/><Relationship Id="rId2" Type="http://schemas.openxmlformats.org/officeDocument/2006/relationships/hyperlink" Target="http://metodisty.ru/m/files/view/tehnologicheskii_priem_-volshebnaya_trub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mg1.liveinternet.ru/images/attach/c/2/67/209/67209534_1291007273_03.png" TargetMode="External"/><Relationship Id="rId4" Type="http://schemas.openxmlformats.org/officeDocument/2006/relationships/hyperlink" Target="http://img0.liveinternet.ru/images/attach/c/4/81/664/81664772_large_ra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1484784"/>
            <a:ext cx="4896544" cy="20161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</a:t>
            </a: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й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</a:t>
            </a:r>
            <a:r>
              <a:rPr lang="ru-RU" sz="54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</a:t>
            </a: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</a:t>
            </a:r>
            <a:r>
              <a:rPr lang="ru-RU" sz="5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щ</a:t>
            </a:r>
            <a:r>
              <a:rPr lang="ru-RU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</a:t>
            </a:r>
            <a:endParaRPr lang="ru-RU" sz="5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bg1">
                    <a:lumMod val="95000"/>
                  </a:schemeClr>
                </a:solidFill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4211960" y="3861048"/>
            <a:ext cx="3922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itchFamily="66" charset="0"/>
                <a:cs typeface="+mn-cs"/>
              </a:rPr>
              <a:t>1-2 класс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itchFamily="66" charset="0"/>
                <a:cs typeface="+mn-cs"/>
              </a:rPr>
              <a:t>УМК  любой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4409603" y="548680"/>
            <a:ext cx="3527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latin typeface="Monotype Corsiva" pitchFamily="66" charset="0"/>
              </a:rPr>
              <a:t>МБОУ СОШ № 43</a:t>
            </a:r>
          </a:p>
          <a:p>
            <a:pPr algn="ctr"/>
            <a:r>
              <a:rPr lang="ru-RU" sz="1400" b="1" dirty="0" smtClean="0">
                <a:latin typeface="Monotype Corsiva" pitchFamily="66" charset="0"/>
              </a:rPr>
              <a:t>Грачева Ирина Германовна</a:t>
            </a:r>
            <a:endParaRPr lang="ru-RU" sz="1400" b="1" dirty="0">
              <a:latin typeface="Monotype Corsiva" pitchFamily="66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4355976" y="5229200"/>
            <a:ext cx="37433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1400" b="1" dirty="0">
              <a:latin typeface="Monotype Corsiva" pitchFamily="66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604250" y="6381750"/>
            <a:ext cx="431800" cy="360363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документ 7">
            <a:hlinkClick r:id="" action="ppaction://hlinkshowjump?jump=lastslide" highlightClick="1"/>
          </p:cNvPr>
          <p:cNvSpPr/>
          <p:nvPr/>
        </p:nvSpPr>
        <p:spPr>
          <a:xfrm>
            <a:off x="179388" y="188913"/>
            <a:ext cx="431800" cy="503237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7" name="TextBox 8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7740352" y="116632"/>
            <a:ext cx="1296987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latin typeface="Calibri" pitchFamily="34" charset="0"/>
              </a:rPr>
              <a:t>ВЫХОД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214313"/>
            <a:ext cx="6048375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Выбери тренажёр</a:t>
            </a:r>
          </a:p>
        </p:txBody>
      </p:sp>
      <p:sp>
        <p:nvSpPr>
          <p:cNvPr id="2" name="TextBox 19">
            <a:hlinkClick r:id="rId2" action="ppaction://hlinksldjump">
              <a:snd r:embed="rId3" name="chimes.wav"/>
            </a:hlinkClick>
          </p:cNvPr>
          <p:cNvSpPr txBox="1">
            <a:spLocks noChangeArrowheads="1"/>
          </p:cNvSpPr>
          <p:nvPr/>
        </p:nvSpPr>
        <p:spPr bwMode="auto">
          <a:xfrm>
            <a:off x="900113" y="1268413"/>
            <a:ext cx="28797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Calibri" pitchFamily="34" charset="0"/>
              </a:rPr>
              <a:t>Тренажёр № 1</a:t>
            </a:r>
          </a:p>
          <a:p>
            <a:pPr algn="ctr"/>
            <a:r>
              <a:rPr lang="ru-RU" sz="3200">
                <a:latin typeface="Calibri" pitchFamily="34" charset="0"/>
              </a:rPr>
              <a:t>«Вставь </a:t>
            </a:r>
          </a:p>
          <a:p>
            <a:pPr algn="ctr"/>
            <a:r>
              <a:rPr lang="ru-RU" sz="3200">
                <a:latin typeface="Calibri" pitchFamily="34" charset="0"/>
              </a:rPr>
              <a:t>пропущенную </a:t>
            </a:r>
          </a:p>
          <a:p>
            <a:pPr algn="ctr"/>
            <a:r>
              <a:rPr lang="ru-RU" sz="3200">
                <a:latin typeface="Calibri" pitchFamily="34" charset="0"/>
              </a:rPr>
              <a:t>букву»</a:t>
            </a:r>
          </a:p>
        </p:txBody>
      </p:sp>
      <p:sp>
        <p:nvSpPr>
          <p:cNvPr id="3077" name="Прямоугольник 22">
            <a:hlinkClick r:id="rId4" action="ppaction://hlinksldjump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5076825" y="1268413"/>
            <a:ext cx="37433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Тренажёр № 2</a:t>
            </a:r>
          </a:p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«Исправь </a:t>
            </a:r>
          </a:p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ошибки </a:t>
            </a:r>
          </a:p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в предложениях»</a:t>
            </a:r>
          </a:p>
        </p:txBody>
      </p:sp>
      <p:sp>
        <p:nvSpPr>
          <p:cNvPr id="3078" name="TextBox 23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7667625" y="6237288"/>
            <a:ext cx="1296988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latin typeface="Calibri" pitchFamily="34" charset="0"/>
              </a:rPr>
              <a:t>ВЫХОД</a:t>
            </a:r>
          </a:p>
        </p:txBody>
      </p:sp>
      <p:pic>
        <p:nvPicPr>
          <p:cNvPr id="8" name="Рисунок 7" descr="67209534_1291007273_03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203848" y="3573016"/>
            <a:ext cx="2415898" cy="308159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214313"/>
            <a:ext cx="6048375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Вставь пропущенные буквы: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4113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ворч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н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907704" y="1700808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11188" y="1773238"/>
            <a:ext cx="3571875" cy="830262"/>
            <a:chOff x="642938" y="1785938"/>
            <a:chExt cx="3571875" cy="830262"/>
          </a:xfrm>
        </p:grpSpPr>
        <p:sp>
          <p:nvSpPr>
            <p:cNvPr id="4111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щ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чка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147366" y="2505596"/>
              <a:ext cx="36036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84213" y="2565400"/>
            <a:ext cx="3643312" cy="830263"/>
            <a:chOff x="642938" y="2571750"/>
            <a:chExt cx="3643312" cy="830263"/>
          </a:xfrm>
        </p:grpSpPr>
        <p:sp>
          <p:nvSpPr>
            <p:cNvPr id="4109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вство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002333" y="3291334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4107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чуг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н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547664" y="4149080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Рисунок 27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9" name="Рисунок 18" descr="67209534_1291007273_03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941168"/>
            <a:ext cx="150275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7 L 0.58889 0.2437 " pathEditMode="relative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4" name="TextBox 10"/>
          <p:cNvSpPr txBox="1">
            <a:spLocks noChangeArrowheads="1"/>
          </p:cNvSpPr>
          <p:nvPr/>
        </p:nvSpPr>
        <p:spPr bwMode="auto">
          <a:xfrm>
            <a:off x="1763713" y="214313"/>
            <a:ext cx="6048375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Вставь пропущенные буквы: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5137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лки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71600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5135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доч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рка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619250" y="2492375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5133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дак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71550" y="328453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5131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мазый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043608" y="4149080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Рисунок 27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9" name="Рисунок 18" descr="67209534_1291007273_03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941168"/>
            <a:ext cx="150275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7 L 0.58889 0.2437 " pathEditMode="relative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1763713" y="214313"/>
            <a:ext cx="6048375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Вставь пропущенные буквы: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6161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кольч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га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195736" y="1700808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6159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сощ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рилась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763688" y="2492896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6157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деса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71600" y="3284984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6155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щ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187624" y="4149080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Рисунок 27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9" name="Рисунок 18" descr="67209534_1291007273_03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941168"/>
            <a:ext cx="150275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7 L 0.58889 0.2437 " pathEditMode="relative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1763713" y="214313"/>
            <a:ext cx="6048375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Вставь пропущенные буквы:</a:t>
            </a: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7186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чело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99592" y="1700808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7184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лан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043608" y="242088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7182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молч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н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051720" y="3284984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7180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у</a:t>
              </a:r>
              <a:r>
                <a:rPr lang="ru-RU" sz="4800" b="1" dirty="0" smtClean="0">
                  <a:latin typeface="Calibri" pitchFamily="34" charset="0"/>
                </a:rPr>
                <a:t>довище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043608" y="4149080"/>
              <a:ext cx="28733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Рисунок 27" descr="Труба 2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428875" y="4786313"/>
            <a:ext cx="3486150" cy="161925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9" name="Управляющая кнопка: возврат 18">
            <a:hlinkClick r:id="rId3" action="ppaction://hlinksldjump" highlightClick="1"/>
          </p:cNvPr>
          <p:cNvSpPr/>
          <p:nvPr/>
        </p:nvSpPr>
        <p:spPr>
          <a:xfrm>
            <a:off x="8532813" y="6308725"/>
            <a:ext cx="431800" cy="433388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" name="Рисунок 19" descr="67209534_1291007273_0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0" y="4941168"/>
            <a:ext cx="1502752" cy="19168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7 L 0.58889 0.2437 " pathEditMode="relative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4716016" y="1412776"/>
            <a:ext cx="42481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Calibri" pitchFamily="34" charset="0"/>
              </a:rPr>
              <a:t>Я ищ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 в чулане 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чело.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Хоч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 поймать большую щуку.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Этот щ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плый 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дак – чужестранец.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Ворч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н 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ть-ч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ть приутих.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Схвачу и утащ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 ч</a:t>
            </a:r>
            <a:r>
              <a:rPr lang="ru-RU" sz="2800" b="1" dirty="0" smtClean="0">
                <a:solidFill>
                  <a:srgbClr val="00B0F0"/>
                </a:solidFill>
                <a:latin typeface="Calibri" pitchFamily="34" charset="0"/>
              </a:rPr>
              <a:t>у</a:t>
            </a:r>
            <a:r>
              <a:rPr lang="ru-RU" sz="2800" dirty="0" smtClean="0">
                <a:latin typeface="Calibri" pitchFamily="34" charset="0"/>
              </a:rPr>
              <a:t>гунок с щукой.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92275" y="6092825"/>
            <a:ext cx="1154113" cy="36988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Проверка</a:t>
            </a:r>
          </a:p>
        </p:txBody>
      </p:sp>
      <p:sp>
        <p:nvSpPr>
          <p:cNvPr id="8196" name="TextBox 18"/>
          <p:cNvSpPr txBox="1">
            <a:spLocks noChangeArrowheads="1"/>
          </p:cNvSpPr>
          <p:nvPr/>
        </p:nvSpPr>
        <p:spPr bwMode="auto">
          <a:xfrm>
            <a:off x="179388" y="1268759"/>
            <a:ext cx="42481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Calibri" pitchFamily="34" charset="0"/>
              </a:rPr>
              <a:t>Я </a:t>
            </a:r>
            <a:r>
              <a:rPr lang="ru-RU" sz="2800" dirty="0" err="1" smtClean="0">
                <a:latin typeface="Calibri" pitchFamily="34" charset="0"/>
              </a:rPr>
              <a:t>ищю</a:t>
            </a:r>
            <a:r>
              <a:rPr lang="ru-RU" sz="2800" dirty="0" smtClean="0">
                <a:latin typeface="Calibri" pitchFamily="34" charset="0"/>
              </a:rPr>
              <a:t> в чулане </a:t>
            </a:r>
            <a:r>
              <a:rPr lang="ru-RU" sz="2800" dirty="0" err="1" smtClean="0">
                <a:latin typeface="Calibri" pitchFamily="34" charset="0"/>
              </a:rPr>
              <a:t>чючело</a:t>
            </a:r>
            <a:r>
              <a:rPr lang="ru-RU" sz="28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ru-RU" sz="2800" dirty="0" err="1" smtClean="0">
                <a:latin typeface="Calibri" pitchFamily="34" charset="0"/>
              </a:rPr>
              <a:t>Хочю</a:t>
            </a:r>
            <a:r>
              <a:rPr lang="ru-RU" sz="2800" dirty="0" smtClean="0">
                <a:latin typeface="Calibri" pitchFamily="34" charset="0"/>
              </a:rPr>
              <a:t> поймать большую щуку.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Этот </a:t>
            </a:r>
            <a:r>
              <a:rPr lang="ru-RU" sz="2800" dirty="0" err="1" smtClean="0">
                <a:latin typeface="Calibri" pitchFamily="34" charset="0"/>
              </a:rPr>
              <a:t>щюплый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чюдак</a:t>
            </a:r>
            <a:r>
              <a:rPr lang="ru-RU" sz="2800" dirty="0" smtClean="0">
                <a:latin typeface="Calibri" pitchFamily="34" charset="0"/>
              </a:rPr>
              <a:t> – чужестранец.</a:t>
            </a:r>
          </a:p>
          <a:p>
            <a:pPr algn="just"/>
            <a:r>
              <a:rPr lang="ru-RU" sz="2800" dirty="0" err="1" smtClean="0">
                <a:latin typeface="Calibri" pitchFamily="34" charset="0"/>
              </a:rPr>
              <a:t>Ворчюн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чють-чють</a:t>
            </a:r>
            <a:r>
              <a:rPr lang="ru-RU" sz="2800" dirty="0" smtClean="0">
                <a:latin typeface="Calibri" pitchFamily="34" charset="0"/>
              </a:rPr>
              <a:t> приутих.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Схвачу и </a:t>
            </a:r>
            <a:r>
              <a:rPr lang="ru-RU" sz="2800" dirty="0" err="1" smtClean="0">
                <a:latin typeface="Calibri" pitchFamily="34" charset="0"/>
              </a:rPr>
              <a:t>утащю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чюгунок</a:t>
            </a:r>
            <a:r>
              <a:rPr lang="ru-RU" sz="2800" dirty="0" smtClean="0">
                <a:latin typeface="Calibri" pitchFamily="34" charset="0"/>
              </a:rPr>
              <a:t> с щукой.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755650" y="214313"/>
            <a:ext cx="7561263" cy="646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Calibri" pitchFamily="34" charset="0"/>
                <a:cs typeface="+mn-cs"/>
              </a:rPr>
              <a:t>Исправь ошибки в предложениях:</a:t>
            </a:r>
          </a:p>
        </p:txBody>
      </p:sp>
      <p:sp>
        <p:nvSpPr>
          <p:cNvPr id="23" name="Управляющая кнопка: возврат 22">
            <a:hlinkClick r:id="rId3" action="ppaction://hlinksldjump" highlightClick="1"/>
          </p:cNvPr>
          <p:cNvSpPr/>
          <p:nvPr/>
        </p:nvSpPr>
        <p:spPr>
          <a:xfrm>
            <a:off x="8604250" y="6381750"/>
            <a:ext cx="360363" cy="360363"/>
          </a:xfrm>
          <a:prstGeom prst="actionButtonRetur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L -0.51771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500063" y="1412875"/>
            <a:ext cx="81438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alibri" pitchFamily="34" charset="0"/>
              </a:rPr>
              <a:t>Использованные ресурсы:</a:t>
            </a:r>
          </a:p>
          <a:p>
            <a:r>
              <a:rPr lang="ru-RU" dirty="0" err="1">
                <a:latin typeface="Calibri" pitchFamily="34" charset="0"/>
              </a:rPr>
              <a:t>Набойщикова</a:t>
            </a:r>
            <a:r>
              <a:rPr lang="ru-RU" dirty="0">
                <a:latin typeface="Calibri" pitchFamily="34" charset="0"/>
              </a:rPr>
              <a:t> Н. В. </a:t>
            </a:r>
            <a:r>
              <a:rPr lang="ru-RU" dirty="0" err="1">
                <a:latin typeface="Calibri" pitchFamily="34" charset="0"/>
              </a:rPr>
              <a:t>Тренинговые</a:t>
            </a:r>
            <a:r>
              <a:rPr lang="ru-RU" dirty="0">
                <a:latin typeface="Calibri" pitchFamily="34" charset="0"/>
              </a:rPr>
              <a:t> карточки по русскому языку для начальной школы. 1-4 класс. Волгоград: Учитель, 2003, 93 с.</a:t>
            </a:r>
            <a:endParaRPr lang="ru-RU" dirty="0">
              <a:latin typeface="Calibri" pitchFamily="34" charset="0"/>
              <a:hlinkClick r:id="rId2"/>
            </a:endParaRPr>
          </a:p>
          <a:p>
            <a:r>
              <a:rPr lang="en-US" dirty="0">
                <a:latin typeface="Calibri" pitchFamily="34" charset="0"/>
                <a:hlinkClick r:id="rId2"/>
              </a:rPr>
              <a:t>http://metodisty.ru/m/files/view/tehnologicheskii_priem_-volshebnaya_truba</a:t>
            </a:r>
            <a:endParaRPr lang="ru-RU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</a:rPr>
              <a:t>Технологический приём Е. А. </a:t>
            </a:r>
            <a:r>
              <a:rPr lang="ru-RU" dirty="0" err="1">
                <a:latin typeface="Calibri" pitchFamily="34" charset="0"/>
              </a:rPr>
              <a:t>Чулихиной</a:t>
            </a:r>
            <a:r>
              <a:rPr lang="ru-RU" dirty="0">
                <a:latin typeface="Calibri" pitchFamily="34" charset="0"/>
              </a:rPr>
              <a:t> «Волшебная труба»</a:t>
            </a:r>
          </a:p>
          <a:p>
            <a:r>
              <a:rPr lang="en-US" dirty="0">
                <a:latin typeface="Calibri" pitchFamily="34" charset="0"/>
                <a:hlinkClick r:id="rId3"/>
              </a:rPr>
              <a:t>http://metodisty.ru/m/files/view/zhakulina_i-v-_tehnologicheskii_priem_-volshebnaya_truba-_dlya_MS_PowerPoint_-rus-yaz-_1-4_kl</a:t>
            </a:r>
            <a:r>
              <a:rPr lang="ru-RU" dirty="0">
                <a:latin typeface="Calibri" pitchFamily="34" charset="0"/>
              </a:rPr>
              <a:t>  </a:t>
            </a:r>
            <a:r>
              <a:rPr lang="ru-RU" dirty="0" err="1">
                <a:latin typeface="Calibri" pitchFamily="34" charset="0"/>
              </a:rPr>
              <a:t>Жакулина</a:t>
            </a:r>
            <a:r>
              <a:rPr lang="ru-RU" dirty="0">
                <a:latin typeface="Calibri" pitchFamily="34" charset="0"/>
              </a:rPr>
              <a:t> И. В. технологический приём «Волшебная труба» для </a:t>
            </a:r>
            <a:r>
              <a:rPr lang="en-US" dirty="0" err="1">
                <a:latin typeface="Calibri" pitchFamily="34" charset="0"/>
              </a:rPr>
              <a:t>для</a:t>
            </a:r>
            <a:r>
              <a:rPr lang="en-US" dirty="0">
                <a:latin typeface="Calibri" pitchFamily="34" charset="0"/>
              </a:rPr>
              <a:t> MS PowerPoint (</a:t>
            </a:r>
            <a:r>
              <a:rPr lang="en-US" dirty="0" err="1">
                <a:latin typeface="Calibri" pitchFamily="34" charset="0"/>
              </a:rPr>
              <a:t>рус.яз</a:t>
            </a:r>
            <a:r>
              <a:rPr lang="en-US" dirty="0">
                <a:latin typeface="Calibri" pitchFamily="34" charset="0"/>
              </a:rPr>
              <a:t>., 1-4 </a:t>
            </a:r>
            <a:r>
              <a:rPr lang="en-US" dirty="0" err="1">
                <a:latin typeface="Calibri" pitchFamily="34" charset="0"/>
              </a:rPr>
              <a:t>кл</a:t>
            </a:r>
            <a:r>
              <a:rPr lang="en-US" dirty="0">
                <a:latin typeface="Calibri" pitchFamily="34" charset="0"/>
              </a:rPr>
              <a:t>.)</a:t>
            </a:r>
          </a:p>
          <a:p>
            <a:r>
              <a:rPr lang="en-US" dirty="0" smtClean="0">
                <a:latin typeface="Calibri" pitchFamily="34" charset="0"/>
                <a:hlinkClick r:id="rId4"/>
              </a:rPr>
              <a:t>http://img0.liveinternet.ru/images/attach/c/4/81/664/81664772_large_ra.png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r>
              <a:rPr lang="ru-RU" dirty="0" smtClean="0">
                <a:latin typeface="Calibri" pitchFamily="34" charset="0"/>
              </a:rPr>
              <a:t>Фон </a:t>
            </a:r>
            <a:r>
              <a:rPr lang="ru-RU" dirty="0">
                <a:latin typeface="Calibri" pitchFamily="34" charset="0"/>
              </a:rPr>
              <a:t>первого </a:t>
            </a:r>
            <a:r>
              <a:rPr lang="ru-RU" dirty="0" smtClean="0">
                <a:latin typeface="Calibri" pitchFamily="34" charset="0"/>
              </a:rPr>
              <a:t>слайда</a:t>
            </a:r>
          </a:p>
          <a:p>
            <a:r>
              <a:rPr lang="en-US" dirty="0" smtClean="0">
                <a:latin typeface="Calibri" pitchFamily="34" charset="0"/>
                <a:hlinkClick r:id="rId5"/>
              </a:rPr>
              <a:t>http://img1.liveinternet.ru/images/attach/c/2/67/209/67209534_1291007273_03.png</a:t>
            </a:r>
            <a:r>
              <a:rPr lang="ru-RU" dirty="0" smtClean="0">
                <a:latin typeface="Calibri" pitchFamily="34" charset="0"/>
              </a:rPr>
              <a:t>  Зайчик</a:t>
            </a: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2684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5300663"/>
            <a:ext cx="9144000" cy="155733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8532813" y="6308725"/>
            <a:ext cx="431800" cy="433388"/>
          </a:xfrm>
          <a:prstGeom prst="actionButtonHom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2" name="TextBox 6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7596188" y="188913"/>
            <a:ext cx="1296987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B0F0"/>
                </a:solidFill>
                <a:latin typeface="Calibri" pitchFamily="34" charset="0"/>
              </a:rPr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220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Правописание буквосочетаний  чу-щу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буквосочетаний  чу-щу</dc:title>
  <dc:creator>Компас</dc:creator>
  <cp:lastModifiedBy>User</cp:lastModifiedBy>
  <cp:revision>5</cp:revision>
  <dcterms:created xsi:type="dcterms:W3CDTF">2012-12-15T14:35:06Z</dcterms:created>
  <dcterms:modified xsi:type="dcterms:W3CDTF">2015-02-25T14:59:47Z</dcterms:modified>
</cp:coreProperties>
</file>